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0" r:id="rId2"/>
    <p:sldId id="261" r:id="rId3"/>
    <p:sldId id="283" r:id="rId4"/>
    <p:sldId id="284" r:id="rId5"/>
    <p:sldId id="285" r:id="rId6"/>
    <p:sldId id="302" r:id="rId7"/>
    <p:sldId id="303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304" r:id="rId19"/>
    <p:sldId id="301" r:id="rId2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0" userDrawn="1">
          <p15:clr>
            <a:srgbClr val="A4A3A4"/>
          </p15:clr>
        </p15:guide>
        <p15:guide id="2" pos="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39E"/>
    <a:srgbClr val="FFD200"/>
    <a:srgbClr val="0C2A6D"/>
    <a:srgbClr val="F78D2D"/>
    <a:srgbClr val="0064A4"/>
    <a:srgbClr val="E0E9ED"/>
    <a:srgbClr val="AB998F"/>
    <a:srgbClr val="FFFFFF"/>
    <a:srgbClr val="094F93"/>
    <a:srgbClr val="0C3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74898" autoAdjust="0"/>
  </p:normalViewPr>
  <p:slideViewPr>
    <p:cSldViewPr snapToGrid="0" snapToObjects="1">
      <p:cViewPr varScale="1">
        <p:scale>
          <a:sx n="83" d="100"/>
          <a:sy n="83" d="100"/>
        </p:scale>
        <p:origin x="1452" y="84"/>
      </p:cViewPr>
      <p:guideLst>
        <p:guide orient="horz" pos="3600"/>
        <p:guide pos="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81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FDB5A3B7-17A2-924A-913E-3624CD424135}" type="datetime1">
              <a:rPr lang="en-US" smtClean="0"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A6E7DA58-A925-D84E-8B80-66AE0AD3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34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A4FE4EFA-584C-8B41-BAE7-34635E62B17B}" type="datetime1">
              <a:rPr lang="en-US" smtClean="0"/>
              <a:t>11/3/2020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332258F1-7A46-944D-A49B-F9115F555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315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9B32-A8E4-E843-A3A3-85B818FB9B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2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Tabbed interface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Breadcrumb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System information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Clarified the Direct Budget label to Direct and Indirect Budget</a:t>
            </a:r>
          </a:p>
          <a:p>
            <a:endParaRPr lang="en" dirty="0"/>
          </a:p>
          <a:p>
            <a:r>
              <a:rPr lang="en" dirty="0"/>
              <a:t>addition of system updates, FY and period, Message of the 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258F1-7A46-944D-A49B-F9115F555A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Select All checkbox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Fixed the Direct Budget and Direct/Indirect Budget figures - it was not working before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258F1-7A46-944D-A49B-F9115F555A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55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Notes icon with a tooltip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Award Synopsis goes to KR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258F1-7A46-944D-A49B-F9115F555A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Hide and show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UCPath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Commitment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Hide and show future funding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Easy navigation to Benefit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258F1-7A46-944D-A49B-F9115F555A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2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Easy link back to salary page</a:t>
            </a:r>
            <a:endParaRPr lang="en-US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Added Frequency Type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258F1-7A46-944D-A49B-F9115F555A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Removed transaction reference link - commitment history was an old concept with FS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Added remove checkbox to select all saved commitments and to be able to remove all commitments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258F1-7A46-944D-A49B-F9115F555A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38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Select All button is now available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258F1-7A46-944D-A49B-F9115F555A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60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46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261"/>
            <a:ext cx="9144000" cy="477626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2540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8650" y="489524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431138"/>
            <a:ext cx="7315200" cy="21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85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086" y="47408"/>
            <a:ext cx="8685832" cy="89798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086" y="1043681"/>
            <a:ext cx="8685832" cy="5133282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26569" y="937645"/>
            <a:ext cx="8690867" cy="0"/>
          </a:xfrm>
          <a:prstGeom prst="line">
            <a:avLst/>
          </a:prstGeom>
          <a:ln w="28575">
            <a:solidFill>
              <a:srgbClr val="006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 userDrawn="1"/>
        </p:nvGrpSpPr>
        <p:grpSpPr>
          <a:xfrm>
            <a:off x="0" y="6398563"/>
            <a:ext cx="9144000" cy="476250"/>
            <a:chOff x="0" y="6398563"/>
            <a:chExt cx="9144000" cy="47625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6405562"/>
              <a:ext cx="9144000" cy="457200"/>
            </a:xfrm>
            <a:prstGeom prst="rect">
              <a:avLst/>
            </a:prstGeom>
            <a:solidFill>
              <a:srgbClr val="0064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9174"/>
            <a:stretch/>
          </p:blipFill>
          <p:spPr>
            <a:xfrm>
              <a:off x="7372673" y="6398563"/>
              <a:ext cx="1771327" cy="476250"/>
            </a:xfrm>
            <a:prstGeom prst="rect">
              <a:avLst/>
            </a:prstGeom>
          </p:spPr>
        </p:pic>
      </p:grp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34030" y="64374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42EA4-F715-4656-A625-1238D78B36EB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9" y="6525897"/>
            <a:ext cx="7315200" cy="21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3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42EA4-F715-4656-A625-1238D78B3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7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ystems.oit.uci.edu/pireport/main.do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3A6F23-6111-FB4E-AF3E-55CEB6DC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5242"/>
            <a:ext cx="91440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/>
              <a:t>PI Report Refresh Information Session</a:t>
            </a:r>
            <a:br>
              <a:rPr lang="en-US" b="1" dirty="0"/>
            </a:br>
            <a:r>
              <a:rPr lang="en-US" sz="2400" i="1" dirty="0"/>
              <a:t>Accounting &amp; Fiscal Services and OIT</a:t>
            </a:r>
          </a:p>
        </p:txBody>
      </p:sp>
    </p:spTree>
    <p:extLst>
      <p:ext uri="{BB962C8B-B14F-4D97-AF65-F5344CB8AC3E}">
        <p14:creationId xmlns:p14="http://schemas.microsoft.com/office/powerpoint/2010/main" val="3758601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6F208-8CC0-439A-811E-5ECBD65B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Budget Subcategory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EDF58-3E34-47CA-9DB5-59F3FD13B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C87E20-060E-4FFF-BF1C-5359A70A4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10</a:t>
            </a:fld>
            <a:endParaRPr lang="en-US"/>
          </a:p>
        </p:txBody>
      </p:sp>
      <p:sp>
        <p:nvSpPr>
          <p:cNvPr id="8" name="Google Shape;130;p20">
            <a:extLst>
              <a:ext uri="{FF2B5EF4-FFF2-40B4-BE49-F238E27FC236}">
                <a16:creationId xmlns:a16="http://schemas.microsoft.com/office/drawing/2014/main" id="{F18E266D-708C-4683-AC7D-53AB735BDE1E}"/>
              </a:ext>
            </a:extLst>
          </p:cNvPr>
          <p:cNvSpPr txBox="1">
            <a:spLocks/>
          </p:cNvSpPr>
          <p:nvPr/>
        </p:nvSpPr>
        <p:spPr>
          <a:xfrm>
            <a:off x="319500" y="5087825"/>
            <a:ext cx="5998800" cy="59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dirty="0"/>
          </a:p>
        </p:txBody>
      </p:sp>
      <p:pic>
        <p:nvPicPr>
          <p:cNvPr id="9" name="Google Shape;131;p20">
            <a:extLst>
              <a:ext uri="{FF2B5EF4-FFF2-40B4-BE49-F238E27FC236}">
                <a16:creationId xmlns:a16="http://schemas.microsoft.com/office/drawing/2014/main" id="{0FB0C8F8-106C-4BE2-870E-FC4EF21B8021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1177697" y="1065253"/>
            <a:ext cx="6788606" cy="531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2;p20">
            <a:extLst>
              <a:ext uri="{FF2B5EF4-FFF2-40B4-BE49-F238E27FC236}">
                <a16:creationId xmlns:a16="http://schemas.microsoft.com/office/drawing/2014/main" id="{60D7FD9A-3D7F-45CA-A1C3-E9EBB385AE52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005879" y="1069736"/>
            <a:ext cx="7132242" cy="5312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ED2818-76B6-4572-8873-2B5A1FA8E732}"/>
              </a:ext>
            </a:extLst>
          </p:cNvPr>
          <p:cNvCxnSpPr/>
          <p:nvPr/>
        </p:nvCxnSpPr>
        <p:spPr>
          <a:xfrm flipH="1">
            <a:off x="3426107" y="1145892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C783EA-BF1C-4F9D-A1EA-30C5809C094C}"/>
              </a:ext>
            </a:extLst>
          </p:cNvPr>
          <p:cNvCxnSpPr/>
          <p:nvPr/>
        </p:nvCxnSpPr>
        <p:spPr>
          <a:xfrm flipH="1">
            <a:off x="3611301" y="6138320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26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E72D-F3C7-4736-8BE6-9E0220A62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Subcategory Salaries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8999A-405E-4F8C-8B73-742BF41D4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89B30-1002-4CB3-8DB6-DFA5860F0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11</a:t>
            </a:fld>
            <a:endParaRPr lang="en-US"/>
          </a:p>
        </p:txBody>
      </p:sp>
      <p:sp>
        <p:nvSpPr>
          <p:cNvPr id="5" name="Google Shape;137;p21">
            <a:extLst>
              <a:ext uri="{FF2B5EF4-FFF2-40B4-BE49-F238E27FC236}">
                <a16:creationId xmlns:a16="http://schemas.microsoft.com/office/drawing/2014/main" id="{1E638904-DCAB-47F8-BF92-0BB12E836C5D}"/>
              </a:ext>
            </a:extLst>
          </p:cNvPr>
          <p:cNvSpPr txBox="1">
            <a:spLocks/>
          </p:cNvSpPr>
          <p:nvPr/>
        </p:nvSpPr>
        <p:spPr>
          <a:xfrm>
            <a:off x="319500" y="5087825"/>
            <a:ext cx="5998800" cy="59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endParaRPr lang="en-US" dirty="0"/>
          </a:p>
        </p:txBody>
      </p:sp>
      <p:pic>
        <p:nvPicPr>
          <p:cNvPr id="6" name="Google Shape;138;p21">
            <a:extLst>
              <a:ext uri="{FF2B5EF4-FFF2-40B4-BE49-F238E27FC236}">
                <a16:creationId xmlns:a16="http://schemas.microsoft.com/office/drawing/2014/main" id="{BEC49E7D-2B2F-449F-BF6D-5E66784AAD37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19501" y="1171375"/>
            <a:ext cx="8268976" cy="403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9;p21">
            <a:extLst>
              <a:ext uri="{FF2B5EF4-FFF2-40B4-BE49-F238E27FC236}">
                <a16:creationId xmlns:a16="http://schemas.microsoft.com/office/drawing/2014/main" id="{C255DB3F-72B8-4F10-8D66-64F8C17A8638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323642" y="1162686"/>
            <a:ext cx="8355250" cy="50045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1C8C35-02C2-4163-A0AC-E7BCA1E14C1C}"/>
              </a:ext>
            </a:extLst>
          </p:cNvPr>
          <p:cNvCxnSpPr/>
          <p:nvPr/>
        </p:nvCxnSpPr>
        <p:spPr>
          <a:xfrm flipH="1">
            <a:off x="2476982" y="2245489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D36DA4-728E-428F-8F32-126DAAD8EE97}"/>
              </a:ext>
            </a:extLst>
          </p:cNvPr>
          <p:cNvCxnSpPr/>
          <p:nvPr/>
        </p:nvCxnSpPr>
        <p:spPr>
          <a:xfrm flipH="1">
            <a:off x="3715473" y="3321934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66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C9E6-62B0-4EAB-A2AD-83042A976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Subcategory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F5CC4-E035-492B-94AF-7BA47EB49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F4A35-BCB1-479C-A292-270089764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12</a:t>
            </a:fld>
            <a:endParaRPr lang="en-US"/>
          </a:p>
        </p:txBody>
      </p:sp>
      <p:pic>
        <p:nvPicPr>
          <p:cNvPr id="5" name="Google Shape;145;p22">
            <a:extLst>
              <a:ext uri="{FF2B5EF4-FFF2-40B4-BE49-F238E27FC236}">
                <a16:creationId xmlns:a16="http://schemas.microsoft.com/office/drawing/2014/main" id="{34324F93-BF64-42E2-ABA7-0E4276755BF8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229086" y="1043681"/>
            <a:ext cx="8662344" cy="268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6;p22">
            <a:extLst>
              <a:ext uri="{FF2B5EF4-FFF2-40B4-BE49-F238E27FC236}">
                <a16:creationId xmlns:a16="http://schemas.microsoft.com/office/drawing/2014/main" id="{D058FEA6-8843-41D5-8080-8059A21BB731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229086" y="1043682"/>
            <a:ext cx="8685832" cy="30068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B451BC-32A3-445F-9F60-65FFA813449D}"/>
              </a:ext>
            </a:extLst>
          </p:cNvPr>
          <p:cNvCxnSpPr>
            <a:cxnSpLocks/>
          </p:cNvCxnSpPr>
          <p:nvPr/>
        </p:nvCxnSpPr>
        <p:spPr>
          <a:xfrm flipV="1">
            <a:off x="590309" y="3158346"/>
            <a:ext cx="0" cy="20618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9FBF084-2180-44E8-8675-9E30EBDAEB85}"/>
              </a:ext>
            </a:extLst>
          </p:cNvPr>
          <p:cNvSpPr/>
          <p:nvPr/>
        </p:nvSpPr>
        <p:spPr>
          <a:xfrm>
            <a:off x="229086" y="2453833"/>
            <a:ext cx="812636" cy="7045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7FAF9E-DBAC-4A51-AF7E-51219BC099B4}"/>
              </a:ext>
            </a:extLst>
          </p:cNvPr>
          <p:cNvCxnSpPr>
            <a:cxnSpLocks/>
          </p:cNvCxnSpPr>
          <p:nvPr/>
        </p:nvCxnSpPr>
        <p:spPr>
          <a:xfrm>
            <a:off x="1853880" y="1331089"/>
            <a:ext cx="0" cy="8785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76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365C-54D8-41AF-97DF-91F098A7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Subcategory Non-Payroll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ED7E8-8E04-4A74-9B84-2EC637CC0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A7563-AA9E-412E-B8C9-46D520792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13</a:t>
            </a:fld>
            <a:endParaRPr lang="en-US"/>
          </a:p>
        </p:txBody>
      </p:sp>
      <p:pic>
        <p:nvPicPr>
          <p:cNvPr id="5" name="Google Shape;152;p23">
            <a:extLst>
              <a:ext uri="{FF2B5EF4-FFF2-40B4-BE49-F238E27FC236}">
                <a16:creationId xmlns:a16="http://schemas.microsoft.com/office/drawing/2014/main" id="{52330D35-30F7-4E06-91BF-DAD460617792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76262" y="1043682"/>
            <a:ext cx="7991476" cy="439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3;p23">
            <a:extLst>
              <a:ext uri="{FF2B5EF4-FFF2-40B4-BE49-F238E27FC236}">
                <a16:creationId xmlns:a16="http://schemas.microsoft.com/office/drawing/2014/main" id="{4CE4CD47-9532-4111-892F-7912A78CC992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287228" y="1043680"/>
            <a:ext cx="8627690" cy="43038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AC99FE-6AD5-4B4E-A052-C2B86A81BD56}"/>
              </a:ext>
            </a:extLst>
          </p:cNvPr>
          <p:cNvCxnSpPr>
            <a:cxnSpLocks/>
          </p:cNvCxnSpPr>
          <p:nvPr/>
        </p:nvCxnSpPr>
        <p:spPr>
          <a:xfrm>
            <a:off x="3767560" y="706056"/>
            <a:ext cx="0" cy="14815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CFCD2F-FD0C-4C30-A6D7-3234A98D1847}"/>
              </a:ext>
            </a:extLst>
          </p:cNvPr>
          <p:cNvCxnSpPr/>
          <p:nvPr/>
        </p:nvCxnSpPr>
        <p:spPr>
          <a:xfrm flipH="1">
            <a:off x="862314" y="3900668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78AA9-E194-4625-8925-4B381671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Generate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DC4E8-178C-4B4A-AE2C-E4D0E4675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E8876-A4D9-4EFA-AFDA-688DB840A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14</a:t>
            </a:fld>
            <a:endParaRPr lang="en-US"/>
          </a:p>
        </p:txBody>
      </p:sp>
      <p:pic>
        <p:nvPicPr>
          <p:cNvPr id="5" name="Google Shape;159;p24">
            <a:extLst>
              <a:ext uri="{FF2B5EF4-FFF2-40B4-BE49-F238E27FC236}">
                <a16:creationId xmlns:a16="http://schemas.microsoft.com/office/drawing/2014/main" id="{A4D0E8D4-7F51-40F8-89FA-2E13D9054BFA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229477" y="1205900"/>
            <a:ext cx="8642962" cy="317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0;p24">
            <a:extLst>
              <a:ext uri="{FF2B5EF4-FFF2-40B4-BE49-F238E27FC236}">
                <a16:creationId xmlns:a16="http://schemas.microsoft.com/office/drawing/2014/main" id="{F28A5952-A271-4FAD-9EF9-3F11B3C5C479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202853" y="1173240"/>
            <a:ext cx="8711670" cy="35454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CB10A4-D7D0-42BF-9C93-58BA29845CD2}"/>
              </a:ext>
            </a:extLst>
          </p:cNvPr>
          <p:cNvCxnSpPr/>
          <p:nvPr/>
        </p:nvCxnSpPr>
        <p:spPr>
          <a:xfrm flipH="1">
            <a:off x="2176040" y="2673752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1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5E083-3A0B-402F-B000-54E073415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UI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6EFFE-C472-44A8-B1B0-719EBF97C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Consistent look and feel: select all buttons on all pages, button names, error messages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1ACCB-5958-493A-96EB-CAEB5FC2A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15</a:t>
            </a:fld>
            <a:endParaRPr lang="en-US"/>
          </a:p>
        </p:txBody>
      </p:sp>
      <p:pic>
        <p:nvPicPr>
          <p:cNvPr id="6" name="Google Shape;181;p27">
            <a:extLst>
              <a:ext uri="{FF2B5EF4-FFF2-40B4-BE49-F238E27FC236}">
                <a16:creationId xmlns:a16="http://schemas.microsoft.com/office/drawing/2014/main" id="{07E35F50-68BE-41E9-81AB-4694ABD4A9F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3076" y="2841576"/>
            <a:ext cx="5483201" cy="721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Google Shape;182;p27">
            <a:extLst>
              <a:ext uri="{FF2B5EF4-FFF2-40B4-BE49-F238E27FC236}">
                <a16:creationId xmlns:a16="http://schemas.microsoft.com/office/drawing/2014/main" id="{776E71C4-8D0E-438A-B39D-B0A59374CB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075" y="3857701"/>
            <a:ext cx="2644950" cy="1049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Google Shape;183;p27">
            <a:extLst>
              <a:ext uri="{FF2B5EF4-FFF2-40B4-BE49-F238E27FC236}">
                <a16:creationId xmlns:a16="http://schemas.microsoft.com/office/drawing/2014/main" id="{C1D28D7F-498E-4108-A8C6-6CABF53CBF2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6425" y="3915975"/>
            <a:ext cx="4019550" cy="8572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569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ED9D7-DA88-4A38-80FA-B5F10A40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UI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42013-3657-4032-95BD-8759B8FA0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Projection Notes Indicator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Future Funding Indicator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50116-4E9A-47B5-8CB9-5D6BC1E4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EDFB4-D82D-482E-9715-A9161E455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78" y="1471857"/>
            <a:ext cx="2180952" cy="1304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8BE2A5-109F-45AB-82F5-D5B45749F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04" y="3610322"/>
            <a:ext cx="4419048" cy="13047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4C0AB1-A790-4181-8A84-E3C5BEE1210F}"/>
              </a:ext>
            </a:extLst>
          </p:cNvPr>
          <p:cNvCxnSpPr/>
          <p:nvPr/>
        </p:nvCxnSpPr>
        <p:spPr>
          <a:xfrm flipH="1">
            <a:off x="1863524" y="2152891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C4BA11-4BED-4D03-A0F8-3E9BA29C6CB4}"/>
              </a:ext>
            </a:extLst>
          </p:cNvPr>
          <p:cNvCxnSpPr/>
          <p:nvPr/>
        </p:nvCxnSpPr>
        <p:spPr>
          <a:xfrm flipH="1">
            <a:off x="3183038" y="4757195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D374-C90F-43DD-8311-AF9ECE46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UI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DC18D-82F3-4468-9B85-2950109D8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Combination Sort (</a:t>
            </a:r>
            <a:r>
              <a:rPr lang="en-US" dirty="0" err="1"/>
              <a:t>alt+click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Show/Hide Commitments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F61F9-75D6-4091-B576-092D76AAE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4725D-1570-405A-97BC-A4189CEF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7644"/>
            <a:ext cx="9144000" cy="1163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891D5-7AD2-44F7-ABC9-978AFA148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57" y="3429000"/>
            <a:ext cx="8914286" cy="252380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879812-D12F-4FE7-AC75-5AA8E9A62B4B}"/>
              </a:ext>
            </a:extLst>
          </p:cNvPr>
          <p:cNvCxnSpPr>
            <a:cxnSpLocks/>
          </p:cNvCxnSpPr>
          <p:nvPr/>
        </p:nvCxnSpPr>
        <p:spPr>
          <a:xfrm>
            <a:off x="1354238" y="1875098"/>
            <a:ext cx="0" cy="7988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799E97-1B46-42A3-BB47-1F9EE6248AE9}"/>
              </a:ext>
            </a:extLst>
          </p:cNvPr>
          <p:cNvCxnSpPr>
            <a:cxnSpLocks/>
          </p:cNvCxnSpPr>
          <p:nvPr/>
        </p:nvCxnSpPr>
        <p:spPr>
          <a:xfrm>
            <a:off x="8576841" y="2014231"/>
            <a:ext cx="0" cy="6597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DDA08A-8D85-42CA-BB81-9E3EB74DA611}"/>
              </a:ext>
            </a:extLst>
          </p:cNvPr>
          <p:cNvCxnSpPr/>
          <p:nvPr/>
        </p:nvCxnSpPr>
        <p:spPr>
          <a:xfrm flipH="1">
            <a:off x="2569580" y="3854369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73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5AFC1-CDDF-4CD1-81DA-8973EC47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UI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097D2-034C-4BBD-BF3B-5618D8ADF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Subaward Transaction Summary in GENX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Added better calculations for Projection End Dates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F7125-425C-439C-9CCE-06A46492B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18</a:t>
            </a:fld>
            <a:endParaRPr lang="en-US"/>
          </a:p>
        </p:txBody>
      </p:sp>
      <p:pic>
        <p:nvPicPr>
          <p:cNvPr id="3074" name="Picture 3">
            <a:extLst>
              <a:ext uri="{FF2B5EF4-FFF2-40B4-BE49-F238E27FC236}">
                <a16:creationId xmlns:a16="http://schemas.microsoft.com/office/drawing/2014/main" id="{AB8E6803-3BAE-40F9-A5AF-16F5E372B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6" y="1667222"/>
            <a:ext cx="8057544" cy="1761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E5774F-795C-4299-BF66-F77869673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83" y="4038376"/>
            <a:ext cx="6546508" cy="2304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841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AAF1F-3C65-4907-BC29-309AD37F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952CE1-F72A-4ABF-9CB1-580FE7BA4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 to all the testers who helped the past few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1C141-D0FE-4A23-9978-823613B4E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7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52AC9-8FB9-43FE-85C8-89445DE8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7229D-32E8-4B4B-9AF6-264621DDE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dirty="0"/>
              <a:t>PI Report Background</a:t>
            </a:r>
          </a:p>
          <a:p>
            <a:pPr>
              <a:buAutoNum type="arabicPeriod"/>
            </a:pPr>
            <a:r>
              <a:rPr lang="en-US" dirty="0"/>
              <a:t>Why Refresh</a:t>
            </a:r>
          </a:p>
          <a:p>
            <a:pPr>
              <a:buAutoNum type="arabicPeriod"/>
            </a:pPr>
            <a:r>
              <a:rPr lang="en-US" dirty="0"/>
              <a:t>Technical Summary</a:t>
            </a:r>
          </a:p>
          <a:p>
            <a:pPr>
              <a:buAutoNum type="arabicPeriod"/>
            </a:pPr>
            <a:r>
              <a:rPr lang="en-US" dirty="0"/>
              <a:t>UI Changes</a:t>
            </a:r>
          </a:p>
          <a:p>
            <a:pPr>
              <a:buAutoNum type="arabicPeriod"/>
            </a:pPr>
            <a:r>
              <a:rPr lang="en-US" dirty="0"/>
              <a:t>Discussion Issues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8EF3-57BA-49CD-BC5A-4AB72A289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1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d you know: Nokia's Snake is not the world's first mobile game -  PhoneArena">
            <a:extLst>
              <a:ext uri="{FF2B5EF4-FFF2-40B4-BE49-F238E27FC236}">
                <a16:creationId xmlns:a16="http://schemas.microsoft.com/office/drawing/2014/main" id="{85F2D955-AEF5-4FCF-920B-1AAAF3A8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72" y="1047750"/>
            <a:ext cx="2012428" cy="20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20E52-E327-4570-A242-34F754AD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PI Report 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7799D-9B5C-4624-9507-9C2D8CA1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in 2002 for FS and PPS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Refactored for KFS in 2014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Refactored for </a:t>
            </a:r>
            <a:r>
              <a:rPr lang="en-US" dirty="0" err="1"/>
              <a:t>UCPath</a:t>
            </a:r>
            <a:r>
              <a:rPr lang="en-US" dirty="0"/>
              <a:t> in 2019</a:t>
            </a:r>
          </a:p>
          <a:p>
            <a:r>
              <a:rPr lang="en-US" dirty="0"/>
              <a:t>We have over 150 users a month</a:t>
            </a:r>
          </a:p>
          <a:p>
            <a:r>
              <a:rPr lang="en-US" dirty="0"/>
              <a:t>Supported functionality</a:t>
            </a:r>
          </a:p>
          <a:p>
            <a:pPr lvl="1">
              <a:spcBef>
                <a:spcPts val="0"/>
              </a:spcBef>
            </a:pPr>
            <a:r>
              <a:rPr lang="en-US" dirty="0"/>
              <a:t>KFS interface for GL balances and PO commitments</a:t>
            </a:r>
          </a:p>
          <a:p>
            <a:pPr lvl="1">
              <a:spcBef>
                <a:spcPts val="0"/>
              </a:spcBef>
            </a:pPr>
            <a:r>
              <a:rPr lang="en-US" dirty="0" err="1"/>
              <a:t>UCPath</a:t>
            </a:r>
            <a:r>
              <a:rPr lang="en-US" dirty="0"/>
              <a:t> interface for salary commitment and benefit projection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Projection Reports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4E687-532B-49C1-A0AD-CC6FFA5B7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C9504-D8E3-499D-9B2F-394BB1E9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950" y="3981993"/>
            <a:ext cx="1208871" cy="20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06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D38DB-61D4-4AB2-B5E1-190B4733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Why Refresh the PI Report?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191C5-623B-4F53-A7DE-B07DD0FF7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51" y="1306113"/>
            <a:ext cx="8685832" cy="5133282"/>
          </a:xfrm>
        </p:spPr>
        <p:txBody>
          <a:bodyPr/>
          <a:lstStyle/>
          <a:p>
            <a:r>
              <a:rPr lang="en-US" dirty="0"/>
              <a:t>The PI Report is a decades old system, and the technology behind it was obsolete and difficult to maintain. </a:t>
            </a:r>
          </a:p>
          <a:p>
            <a:r>
              <a:rPr lang="en-US" dirty="0"/>
              <a:t>OIT has rebuilt and refreshed the system with no loss in functionality so the campus can continue to use this system moving forward.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9FEAE-2382-470B-AE66-CAB70E25F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Jenga: Another round of Jenga? This new AI-powered robot may beat you at  the game - The Economic Times">
            <a:extLst>
              <a:ext uri="{FF2B5EF4-FFF2-40B4-BE49-F238E27FC236}">
                <a16:creationId xmlns:a16="http://schemas.microsoft.com/office/drawing/2014/main" id="{8A876E09-2968-41F4-B6EB-BDC49780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1" y="3872754"/>
            <a:ext cx="3109112" cy="233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Y Jenga Rainbow Blocks - The Sweeter Side of Mommyhood">
            <a:extLst>
              <a:ext uri="{FF2B5EF4-FFF2-40B4-BE49-F238E27FC236}">
                <a16:creationId xmlns:a16="http://schemas.microsoft.com/office/drawing/2014/main" id="{EF04F236-AE46-49C5-909F-1985D074B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7" y="3872754"/>
            <a:ext cx="3650992" cy="243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6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6994-24EA-46D0-9B84-730E7373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Technical Changes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C43CA-EFB4-46B4-85DC-206D0C78D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Framework change</a:t>
            </a:r>
          </a:p>
          <a:p>
            <a:pPr lvl="1">
              <a:spcBef>
                <a:spcPts val="0"/>
              </a:spcBef>
            </a:pPr>
            <a:r>
              <a:rPr lang="en-US" dirty="0"/>
              <a:t>The company/vendor that supported the technology has been gone for nearly 20 years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Rebuild to a different framework/technology so we can better troubleshoot bugs, maintain, limited expertise, and support the PI Report</a:t>
            </a:r>
          </a:p>
          <a:p>
            <a:pPr lvl="1">
              <a:spcBef>
                <a:spcPts val="0"/>
              </a:spcBef>
            </a:pPr>
            <a:r>
              <a:rPr lang="en-US" dirty="0"/>
              <a:t>You may notice little improvements in speed &amp; responsiveness</a:t>
            </a:r>
          </a:p>
          <a:p>
            <a:pPr lvl="1">
              <a:spcBef>
                <a:spcPts val="0"/>
              </a:spcBef>
            </a:pPr>
            <a:r>
              <a:rPr lang="en-US" dirty="0"/>
              <a:t>New Navigation Improvements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81E58-F766-4FE5-A032-1BFC8EF04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640D8-E822-47FA-8058-5021F9B7C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721" y="3599059"/>
            <a:ext cx="2990476" cy="2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72CA-1274-48F6-836B-3FCD6012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URL! Same 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48689-D98B-45CA-AA6C-E73CF94A2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Update any bookmarks</a:t>
            </a:r>
          </a:p>
          <a:p>
            <a:r>
              <a:rPr lang="en-US" dirty="0">
                <a:hlinkClick r:id="rId2"/>
              </a:rPr>
              <a:t>https://systems.oit.uci.edu/pireport/main.do</a:t>
            </a:r>
            <a:r>
              <a:rPr lang="en-US" dirty="0"/>
              <a:t> </a:t>
            </a:r>
          </a:p>
          <a:p>
            <a:r>
              <a:rPr lang="en-US" dirty="0"/>
              <a:t>Access the PI Report under My Applications in </a:t>
            </a:r>
            <a:r>
              <a:rPr lang="en-US" dirty="0" err="1"/>
              <a:t>ZotPortal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E690F-2B69-4C06-802F-D697915B8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1FE835-D4A6-47D0-89F2-17B80F381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189" y="2515256"/>
            <a:ext cx="4549394" cy="36617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7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B3C0-2912-448F-AF45-9FCE2848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is the Same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A7E98-40E7-4B4C-9D20-5B285DC3F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KSAMS Roles</a:t>
            </a:r>
          </a:p>
          <a:p>
            <a:pPr lvl="1"/>
            <a:r>
              <a:rPr lang="en-US" dirty="0"/>
              <a:t>PI Report – Browse</a:t>
            </a:r>
          </a:p>
          <a:p>
            <a:pPr lvl="1"/>
            <a:r>
              <a:rPr lang="en-US" dirty="0"/>
              <a:t>PI Report – Update</a:t>
            </a:r>
          </a:p>
          <a:p>
            <a:pPr marL="457189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BA0CC-2A45-46D4-BDE1-C6BEA3DB8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600C7-F8F2-496A-B1BD-3F3538E49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3" y="2815842"/>
            <a:ext cx="8914914" cy="2232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474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AC9B-7641-4757-B230-A4C11B856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DC5BE-76C3-45B1-B63D-E594EDD0B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835E7-6D90-407F-915D-9C565AF16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8</a:t>
            </a:fld>
            <a:endParaRPr lang="en-US"/>
          </a:p>
        </p:txBody>
      </p:sp>
      <p:pic>
        <p:nvPicPr>
          <p:cNvPr id="6" name="Google Shape;117;p18">
            <a:extLst>
              <a:ext uri="{FF2B5EF4-FFF2-40B4-BE49-F238E27FC236}">
                <a16:creationId xmlns:a16="http://schemas.microsoft.com/office/drawing/2014/main" id="{3E2A0208-AA63-4E16-B424-59D16D6949C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026" y="1162050"/>
            <a:ext cx="6657825" cy="39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8;p18">
            <a:extLst>
              <a:ext uri="{FF2B5EF4-FFF2-40B4-BE49-F238E27FC236}">
                <a16:creationId xmlns:a16="http://schemas.microsoft.com/office/drawing/2014/main" id="{08363C1A-A969-40FB-B864-52787D6B624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03" y="1162050"/>
            <a:ext cx="8390173" cy="395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4A2A55-5D25-47DB-AACB-FB19A76DC970}"/>
              </a:ext>
            </a:extLst>
          </p:cNvPr>
          <p:cNvCxnSpPr/>
          <p:nvPr/>
        </p:nvCxnSpPr>
        <p:spPr>
          <a:xfrm flipH="1" flipV="1">
            <a:off x="6979534" y="3229337"/>
            <a:ext cx="1145894" cy="18584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6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9B1AE-7DB1-457D-AE83-803BB5C5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AD89A-C1D6-4E05-B42E-C29DC6703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C84C5-F8EB-40F5-9728-42EE41EDF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C842EA4-F715-4656-A625-1238D78B36EB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C8472-9436-47D8-A44F-185E315453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9086" y="1469798"/>
            <a:ext cx="8614777" cy="2802397"/>
          </a:xfrm>
          <a:prstGeom prst="rect">
            <a:avLst/>
          </a:prstGeom>
        </p:spPr>
      </p:pic>
      <p:pic>
        <p:nvPicPr>
          <p:cNvPr id="10" name="Google Shape;125;p19">
            <a:extLst>
              <a:ext uri="{FF2B5EF4-FFF2-40B4-BE49-F238E27FC236}">
                <a16:creationId xmlns:a16="http://schemas.microsoft.com/office/drawing/2014/main" id="{F76BD517-06F7-47ED-BD22-75F7AFEE8FF9}"/>
              </a:ext>
            </a:extLst>
          </p:cNvPr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40826" y="1469798"/>
            <a:ext cx="8603037" cy="33381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8B4B15-04FE-4B38-ACB8-078B8959A4AE}"/>
              </a:ext>
            </a:extLst>
          </p:cNvPr>
          <p:cNvCxnSpPr/>
          <p:nvPr/>
        </p:nvCxnSpPr>
        <p:spPr>
          <a:xfrm flipH="1">
            <a:off x="1863524" y="1817225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046BE0-88D5-4157-A142-AD24840E149D}"/>
              </a:ext>
            </a:extLst>
          </p:cNvPr>
          <p:cNvCxnSpPr/>
          <p:nvPr/>
        </p:nvCxnSpPr>
        <p:spPr>
          <a:xfrm flipH="1">
            <a:off x="893180" y="2502060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1CD9D2-EBB7-48AE-A054-D3CEC4102F63}"/>
              </a:ext>
            </a:extLst>
          </p:cNvPr>
          <p:cNvCxnSpPr/>
          <p:nvPr/>
        </p:nvCxnSpPr>
        <p:spPr>
          <a:xfrm flipH="1">
            <a:off x="893180" y="4145665"/>
            <a:ext cx="20024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0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UC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AA2B8"/>
      </a:accent1>
      <a:accent2>
        <a:srgbClr val="FFD200"/>
      </a:accent2>
      <a:accent3>
        <a:srgbClr val="1B3D6D"/>
      </a:accent3>
      <a:accent4>
        <a:srgbClr val="0064A4"/>
      </a:accent4>
      <a:accent5>
        <a:srgbClr val="6AA2B8"/>
      </a:accent5>
      <a:accent6>
        <a:srgbClr val="F78D2D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FA_StandardScreen-PPT-Template_2019-02-08 [Read-Only]" id="{FAC6936B-B3B0-4DEC-A7B1-12DA3129A6FD}" vid="{AE9B7862-562A-444B-95EF-4161DC5589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5168</TotalTime>
  <Words>466</Words>
  <Application>Microsoft Office PowerPoint</Application>
  <PresentationFormat>On-screen Show (4:3)</PresentationFormat>
  <Paragraphs>114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Custom Design</vt:lpstr>
      <vt:lpstr>PI Report Refresh Information Session Accounting &amp; Fiscal Services and OIT</vt:lpstr>
      <vt:lpstr>Agenda</vt:lpstr>
      <vt:lpstr>PI Report Background</vt:lpstr>
      <vt:lpstr>Why Refresh the PI Report?</vt:lpstr>
      <vt:lpstr>Technical Changes</vt:lpstr>
      <vt:lpstr>New URL! Same Place</vt:lpstr>
      <vt:lpstr>Access is the Same</vt:lpstr>
      <vt:lpstr>Main Page</vt:lpstr>
      <vt:lpstr>Budget Summary</vt:lpstr>
      <vt:lpstr>Budget Subcategory Summary</vt:lpstr>
      <vt:lpstr>Subcategory Salaries</vt:lpstr>
      <vt:lpstr>Subcategory Benefits</vt:lpstr>
      <vt:lpstr>Subcategory Non-Payroll</vt:lpstr>
      <vt:lpstr>Generate Report</vt:lpstr>
      <vt:lpstr>Other UI Improvements</vt:lpstr>
      <vt:lpstr>Other UI Improvements</vt:lpstr>
      <vt:lpstr>Other UI Improvements</vt:lpstr>
      <vt:lpstr>Other UI Improvements</vt:lpstr>
      <vt:lpstr>Thank You!</vt:lpstr>
    </vt:vector>
  </TitlesOfParts>
  <Company>UC Irvine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Justine Eisner</dc:creator>
  <cp:lastModifiedBy>Kevin B. Chung</cp:lastModifiedBy>
  <cp:revision>358</cp:revision>
  <cp:lastPrinted>2018-07-31T00:46:12Z</cp:lastPrinted>
  <dcterms:created xsi:type="dcterms:W3CDTF">2019-02-08T23:12:37Z</dcterms:created>
  <dcterms:modified xsi:type="dcterms:W3CDTF">2020-11-03T15:51:22Z</dcterms:modified>
</cp:coreProperties>
</file>